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336E-BC15-4415-A8B3-BEA721CECBC0}" type="datetimeFigureOut">
              <a:rPr lang="es-MX" smtClean="0"/>
              <a:t>25/10/2014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BF7C1-CA3F-4449-A7E8-1281DF1650C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MX" sz="2200" b="1" dirty="0"/>
              <a:t>DIPLOMADO: FORMACIÓN DOCENTE PARA EL DISEÑO E IMPLEMENTACIÓN DE CONTENIDOS DE EDUCACIÓN COMUNAL A NIVEL PRIMARIA EN EL ESTADO DE OAXACA</a:t>
            </a:r>
            <a:r>
              <a:rPr lang="es-MX" sz="2200" b="1" dirty="0" smtClean="0"/>
              <a:t>.</a:t>
            </a:r>
            <a:br>
              <a:rPr lang="es-MX" sz="2200" b="1" dirty="0" smtClean="0"/>
            </a:br>
            <a:r>
              <a:rPr lang="es-MX" sz="2200" b="1" dirty="0" smtClean="0"/>
              <a:t>Escuela Primaria Vespertina “MÉXICO”</a:t>
            </a:r>
            <a:br>
              <a:rPr lang="es-MX" sz="2200" b="1" dirty="0" smtClean="0"/>
            </a:br>
            <a:r>
              <a:rPr lang="es-MX" sz="1300" b="1" dirty="0" smtClean="0"/>
              <a:t>“La colectividad, un camino hacia la transformación”</a:t>
            </a:r>
            <a:br>
              <a:rPr lang="es-MX" sz="1300" b="1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> </a:t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280920" cy="1752600"/>
          </a:xfrm>
        </p:spPr>
        <p:txBody>
          <a:bodyPr>
            <a:no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</a:rPr>
              <a:t>El desarrollo educativo en México: algunas impresiones al nivel de las políticas, el sistema, el curriculum y las prácticas escolares.</a:t>
            </a:r>
          </a:p>
          <a:p>
            <a:endParaRPr lang="es-MX" sz="2400" b="1" dirty="0"/>
          </a:p>
          <a:p>
            <a:r>
              <a:rPr lang="es-MX" sz="2400" b="1" dirty="0" smtClean="0">
                <a:solidFill>
                  <a:schemeClr val="tx1"/>
                </a:solidFill>
              </a:rPr>
              <a:t>Prof. Gabriel Cruz Ignacio</a:t>
            </a:r>
          </a:p>
          <a:p>
            <a:endParaRPr lang="es-MX" sz="2400" b="1" dirty="0">
              <a:solidFill>
                <a:schemeClr val="tx1"/>
              </a:solidFill>
            </a:endParaRPr>
          </a:p>
          <a:p>
            <a:endParaRPr lang="es-MX" sz="2400" b="1" dirty="0" smtClean="0">
              <a:solidFill>
                <a:schemeClr val="tx1"/>
              </a:solidFill>
            </a:endParaRPr>
          </a:p>
          <a:p>
            <a:r>
              <a:rPr lang="es-MX" sz="2400" b="1" dirty="0" smtClean="0">
                <a:solidFill>
                  <a:schemeClr val="tx1"/>
                </a:solidFill>
              </a:rPr>
              <a:t>Santa María </a:t>
            </a:r>
            <a:r>
              <a:rPr lang="es-MX" sz="2400" b="1" dirty="0" err="1" smtClean="0">
                <a:solidFill>
                  <a:schemeClr val="tx1"/>
                </a:solidFill>
              </a:rPr>
              <a:t>Ixcotel</a:t>
            </a:r>
            <a:r>
              <a:rPr lang="es-MX" sz="2400" b="1" dirty="0" smtClean="0">
                <a:solidFill>
                  <a:schemeClr val="tx1"/>
                </a:solidFill>
              </a:rPr>
              <a:t>, Santa Lucía del Camino, Oax., a 25 de octubre del 2014.</a:t>
            </a:r>
            <a:endParaRPr lang="es-MX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¿Qué se puede hacer?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/>
              <a:t>Participación decisiva del Magisterio </a:t>
            </a:r>
            <a:r>
              <a:rPr lang="es-MX" dirty="0"/>
              <a:t>oaxaqueño de la Sección XXII aglutinado en la Coordinadora Nacional de los Trabajadores de la Educación (CNTE), a través de </a:t>
            </a:r>
            <a:r>
              <a:rPr lang="es-MX" dirty="0" smtClean="0"/>
              <a:t>recursos </a:t>
            </a:r>
            <a:r>
              <a:rPr lang="es-MX" dirty="0"/>
              <a:t>políticos, jurídicos y </a:t>
            </a:r>
            <a:r>
              <a:rPr lang="es-MX" dirty="0" smtClean="0"/>
              <a:t>pedagógicos</a:t>
            </a:r>
            <a:r>
              <a:rPr lang="es-MX" dirty="0"/>
              <a:t>;</a:t>
            </a:r>
            <a:endParaRPr lang="es-MX" dirty="0" smtClean="0"/>
          </a:p>
          <a:p>
            <a:endParaRPr lang="es-MX" dirty="0"/>
          </a:p>
          <a:p>
            <a:pPr algn="just"/>
            <a:r>
              <a:rPr lang="es-MX" dirty="0" smtClean="0"/>
              <a:t>Reflexión </a:t>
            </a:r>
            <a:r>
              <a:rPr lang="es-MX" dirty="0"/>
              <a:t>sobre las realidades locales y la disposición organizada de los docentes para emprender acciones de cambio sociocultural.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Algunos antecedentes…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El </a:t>
            </a:r>
            <a:r>
              <a:rPr lang="es-MX" dirty="0"/>
              <a:t>11 de agosto del 2014, </a:t>
            </a:r>
            <a:r>
              <a:rPr lang="es-MX" dirty="0" smtClean="0"/>
              <a:t>el </a:t>
            </a:r>
            <a:r>
              <a:rPr lang="es-MX" dirty="0"/>
              <a:t>movimiento democrático de la Sección XXII hizo entrega de un Anteproyecto de Ley que “reconoce la diversidad social, cultural, lingüística y económica de </a:t>
            </a:r>
            <a:r>
              <a:rPr lang="es-MX" dirty="0" smtClean="0"/>
              <a:t>Oaxaca;</a:t>
            </a:r>
          </a:p>
          <a:p>
            <a:endParaRPr lang="es-MX" dirty="0" smtClean="0"/>
          </a:p>
          <a:p>
            <a:pPr algn="just"/>
            <a:r>
              <a:rPr lang="es-MX" dirty="0" smtClean="0"/>
              <a:t>Se busca </a:t>
            </a:r>
            <a:r>
              <a:rPr lang="es-MX" dirty="0"/>
              <a:t>construir en el estado un nuevo modelo educativo que fortalezca los procesos de aprendizaje de la niñez y juventud oaxaqueña, a través de planes y programas académicos abiertos al conocimiento universal y a las corrientes pedagógicas de nuestro </a:t>
            </a:r>
            <a:r>
              <a:rPr lang="es-MX" dirty="0" smtClean="0"/>
              <a:t>tiempo.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¿Qué es lo que viene?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/>
              <a:t>Vivir </a:t>
            </a:r>
            <a:r>
              <a:rPr lang="es-MX" dirty="0"/>
              <a:t>nuevas formas de razonamiento, participación, valoración y gestión en el medio de un control institucional mayormente coercitivo</a:t>
            </a:r>
            <a:r>
              <a:rPr lang="es-MX" dirty="0" smtClean="0"/>
              <a:t>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Buena </a:t>
            </a:r>
            <a:r>
              <a:rPr lang="es-MX" dirty="0"/>
              <a:t>parte de nuestras representaciones sobre la realidad están plagadas de incertidumbre acerca de cuál será el camino </a:t>
            </a:r>
            <a:r>
              <a:rPr lang="es-MX" dirty="0" smtClean="0"/>
              <a:t>para </a:t>
            </a:r>
            <a:r>
              <a:rPr lang="es-MX" dirty="0"/>
              <a:t>seguir en los próximos </a:t>
            </a:r>
            <a:r>
              <a:rPr lang="es-MX" dirty="0" smtClean="0"/>
              <a:t>años;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 La </a:t>
            </a:r>
            <a:r>
              <a:rPr lang="es-MX" dirty="0"/>
              <a:t>acción política, social y reflexiva </a:t>
            </a:r>
            <a:r>
              <a:rPr lang="es-MX" i="1" dirty="0"/>
              <a:t>en</a:t>
            </a:r>
            <a:r>
              <a:rPr lang="es-MX" dirty="0"/>
              <a:t> la práctica y </a:t>
            </a:r>
            <a:r>
              <a:rPr lang="es-MX" i="1" dirty="0"/>
              <a:t>sobre</a:t>
            </a:r>
            <a:r>
              <a:rPr lang="es-MX" dirty="0"/>
              <a:t> la práctica docente nos puede llevar a proponer diseños educativos que partan de lo local, de las necesidades </a:t>
            </a:r>
            <a:r>
              <a:rPr lang="es-MX" dirty="0" smtClean="0"/>
              <a:t>(</a:t>
            </a:r>
            <a:r>
              <a:rPr lang="es-MX" dirty="0" err="1" smtClean="0"/>
              <a:t>Heller,1981</a:t>
            </a:r>
            <a:r>
              <a:rPr lang="es-MX" dirty="0" smtClean="0"/>
              <a:t>).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b="1" dirty="0" smtClean="0"/>
              <a:t>Debiéramos reconocer que…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dirty="0"/>
              <a:t>F</a:t>
            </a:r>
            <a:r>
              <a:rPr lang="es-MX" dirty="0" smtClean="0"/>
              <a:t>ase </a:t>
            </a:r>
            <a:r>
              <a:rPr lang="es-MX" dirty="0"/>
              <a:t>álgida de nuestra lucha político-sindical;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E</a:t>
            </a:r>
            <a:r>
              <a:rPr lang="es-MX" dirty="0" smtClean="0"/>
              <a:t>s </a:t>
            </a:r>
            <a:r>
              <a:rPr lang="es-MX" dirty="0"/>
              <a:t>imperativo promover una educación con equidad, pertinencia y para la diversidad lingüística y cultural y de necesidades;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R</a:t>
            </a:r>
            <a:r>
              <a:rPr lang="es-MX" dirty="0" smtClean="0"/>
              <a:t>econocer </a:t>
            </a:r>
            <a:r>
              <a:rPr lang="es-MX" dirty="0"/>
              <a:t>que el sistema educativo se encuentra con profundos rezagos en infraestructura, mobiliario y equipo;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Recuperar los saberes y filosofías de los pueblos originarios; 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V</a:t>
            </a:r>
            <a:r>
              <a:rPr lang="es-MX" dirty="0" smtClean="0"/>
              <a:t>aloración de los factores contextuales de asentamientos urbanos y semiurbanos como colonias, barrios y ciudades;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N</a:t>
            </a:r>
            <a:r>
              <a:rPr lang="es-MX" dirty="0" smtClean="0"/>
              <a:t>uestra </a:t>
            </a:r>
            <a:r>
              <a:rPr lang="es-MX" dirty="0"/>
              <a:t>práctica pedagógica necesita mejorar de acuerdo con el avance del conocimiento científico y </a:t>
            </a:r>
            <a:r>
              <a:rPr lang="es-MX" dirty="0" smtClean="0"/>
              <a:t>tecnológico;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L</a:t>
            </a:r>
            <a:r>
              <a:rPr lang="es-MX" dirty="0" smtClean="0"/>
              <a:t>a </a:t>
            </a:r>
            <a:r>
              <a:rPr lang="es-MX" dirty="0"/>
              <a:t>educación se construye en la interacción horizontal de diversos actores.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Sistema de análisis</a:t>
            </a:r>
            <a:endParaRPr lang="es-MX" b="1" dirty="0"/>
          </a:p>
        </p:txBody>
      </p:sp>
      <p:pic>
        <p:nvPicPr>
          <p:cNvPr id="4" name="3 Marcador de contenido" descr="Modelo del desarrollo educativo oct 20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58059" y="1600200"/>
            <a:ext cx="562788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MX" b="1" dirty="0" smtClean="0"/>
              <a:t>Nivel de las políticas y proyectos educativos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dirty="0" smtClean="0"/>
              <a:t>Orientaciones </a:t>
            </a:r>
            <a:r>
              <a:rPr lang="es-MX" dirty="0"/>
              <a:t>e ideologías de política global que políticos, empresarios y otros sujetos hacen suyas en el nombre de diversos sectores sociales pero que en los hechos no encuentran calce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pPr algn="just"/>
            <a:r>
              <a:rPr lang="es-MX" dirty="0" smtClean="0"/>
              <a:t>En </a:t>
            </a:r>
            <a:r>
              <a:rPr lang="es-MX" dirty="0"/>
              <a:t>un plano nacional y local, dichos lineamientos y directrices de política educativa son recuperados en los Planes de Desarrollo de los gobiernos en turno privilegiando aquellos elementos que se ajusten a las agendas y compromisos pactados con diversos actores de la sociedad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r>
              <a:rPr lang="es-MX" dirty="0" smtClean="0"/>
              <a:t>Concretarse </a:t>
            </a:r>
            <a:r>
              <a:rPr lang="es-MX" dirty="0"/>
              <a:t>en </a:t>
            </a:r>
            <a:r>
              <a:rPr lang="es-MX" dirty="0" smtClean="0"/>
              <a:t>las reformas a la constitución y la </a:t>
            </a:r>
            <a:r>
              <a:rPr lang="es-MX" dirty="0"/>
              <a:t>reglamentación a través de leyes secundarias y acuerdos </a:t>
            </a:r>
            <a:r>
              <a:rPr lang="es-MX" dirty="0" smtClean="0"/>
              <a:t>secretariales.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¿</a:t>
            </a:r>
            <a:r>
              <a:rPr lang="es-MX" b="1" dirty="0" smtClean="0"/>
              <a:t>Intervención desde abajo?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U</a:t>
            </a:r>
            <a:r>
              <a:rPr lang="es-MX" dirty="0" smtClean="0"/>
              <a:t>na </a:t>
            </a:r>
            <a:r>
              <a:rPr lang="es-MX" dirty="0"/>
              <a:t>de las principales acciones de la Sección XXII </a:t>
            </a:r>
            <a:r>
              <a:rPr lang="es-MX" dirty="0" smtClean="0"/>
              <a:t>ha sido incidir en </a:t>
            </a:r>
            <a:r>
              <a:rPr lang="es-MX" dirty="0"/>
              <a:t>los espacios de </a:t>
            </a:r>
            <a:r>
              <a:rPr lang="es-MX" dirty="0" smtClean="0"/>
              <a:t>decisión, pero </a:t>
            </a:r>
            <a:r>
              <a:rPr lang="es-MX" dirty="0"/>
              <a:t>cuyo trabajo requerirá de una reorganización de su estructura y </a:t>
            </a:r>
            <a:r>
              <a:rPr lang="es-MX" dirty="0" smtClean="0"/>
              <a:t>funciones;</a:t>
            </a:r>
          </a:p>
          <a:p>
            <a:endParaRPr lang="es-MX" dirty="0"/>
          </a:p>
          <a:p>
            <a:pPr algn="just"/>
            <a:r>
              <a:rPr lang="es-MX" dirty="0"/>
              <a:t>T</a:t>
            </a:r>
            <a:r>
              <a:rPr lang="es-MX" dirty="0" smtClean="0"/>
              <a:t>rabajo </a:t>
            </a:r>
            <a:r>
              <a:rPr lang="es-MX" dirty="0"/>
              <a:t>informado, comprometido, sincero y organizado para incidir en la toma de decisiones sobre la educación de los niños y jóvenes de nuestras poblaciones, comunidades, ciudades, barrios o guetos.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/>
              <a:t>Dialogo </a:t>
            </a:r>
            <a:r>
              <a:rPr lang="es-MX" dirty="0"/>
              <a:t>frontal </a:t>
            </a:r>
            <a:r>
              <a:rPr lang="es-MX" i="1" dirty="0"/>
              <a:t>con</a:t>
            </a:r>
            <a:r>
              <a:rPr lang="es-MX" dirty="0"/>
              <a:t> y </a:t>
            </a:r>
            <a:r>
              <a:rPr lang="es-MX" i="1" dirty="0"/>
              <a:t>desde</a:t>
            </a:r>
            <a:r>
              <a:rPr lang="es-MX" dirty="0"/>
              <a:t> la investigación </a:t>
            </a:r>
            <a:r>
              <a:rPr lang="es-MX" dirty="0" smtClean="0"/>
              <a:t>educativa; </a:t>
            </a:r>
          </a:p>
          <a:p>
            <a:pPr algn="just"/>
            <a:r>
              <a:rPr lang="es-MX" dirty="0" smtClean="0"/>
              <a:t>Las </a:t>
            </a:r>
            <a:r>
              <a:rPr lang="es-MX" dirty="0"/>
              <a:t>prácticas han funcionado en base a </a:t>
            </a:r>
            <a:r>
              <a:rPr lang="es-MX" i="1" dirty="0"/>
              <a:t>ficciones estratégicas</a:t>
            </a:r>
            <a:r>
              <a:rPr lang="es-MX" dirty="0"/>
              <a:t> </a:t>
            </a:r>
            <a:r>
              <a:rPr lang="es-MX" dirty="0" smtClean="0"/>
              <a:t>;</a:t>
            </a:r>
          </a:p>
          <a:p>
            <a:pPr algn="just"/>
            <a:r>
              <a:rPr lang="es-MX" dirty="0"/>
              <a:t>D</a:t>
            </a:r>
            <a:r>
              <a:rPr lang="es-MX" dirty="0" smtClean="0"/>
              <a:t>ialogo </a:t>
            </a:r>
            <a:r>
              <a:rPr lang="es-MX" dirty="0"/>
              <a:t>claro y abierto con las experiencias educativas endógenas o autogestionarias cimentadas en concepciones propias de educación para responder a la diversidad de contextos y </a:t>
            </a:r>
            <a:r>
              <a:rPr lang="es-MX" dirty="0" smtClean="0"/>
              <a:t>situaciones;</a:t>
            </a:r>
          </a:p>
          <a:p>
            <a:pPr algn="just"/>
            <a:r>
              <a:rPr lang="es-MX" dirty="0"/>
              <a:t>A</a:t>
            </a:r>
            <a:r>
              <a:rPr lang="es-MX" dirty="0" smtClean="0"/>
              <a:t>pertura </a:t>
            </a:r>
            <a:r>
              <a:rPr lang="es-MX" dirty="0"/>
              <a:t>de canales de diálogo múltiples que redunden en la conformación de una sociedad mejormente informada de las problemáticas que afectan el presente y el futuro de las nuevas generaciones de mexicanos.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657" t="22906" r="10623" b="15045"/>
          <a:stretch>
            <a:fillRect/>
          </a:stretch>
        </p:blipFill>
        <p:spPr bwMode="auto">
          <a:xfrm>
            <a:off x="0" y="332655"/>
            <a:ext cx="9144000" cy="652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MX" b="1" dirty="0" smtClean="0"/>
              <a:t>El nivel de la organización </a:t>
            </a:r>
            <a:r>
              <a:rPr lang="es-MX" b="1" dirty="0"/>
              <a:t>y administración del sistema educativo.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MX" dirty="0" smtClean="0"/>
              <a:t>Alto </a:t>
            </a:r>
            <a:r>
              <a:rPr lang="es-MX" dirty="0"/>
              <a:t>índice de marginación social (aproximadamente 50 millones de pobres de 114 millones de mexicanos), inequitativo, desigual y excluyente</a:t>
            </a:r>
            <a:r>
              <a:rPr lang="es-MX" dirty="0" smtClean="0"/>
              <a:t>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 </a:t>
            </a:r>
            <a:r>
              <a:rPr lang="es-MX" dirty="0"/>
              <a:t>9 millones de mexicanos que olvidarán cómo leer y escribir porque cursaron menos de tres años de educación primaria (</a:t>
            </a:r>
            <a:r>
              <a:rPr lang="es-MX" dirty="0" err="1"/>
              <a:t>Poy</a:t>
            </a:r>
            <a:r>
              <a:rPr lang="es-MX" dirty="0"/>
              <a:t> Solano, La Jornada 07-09-2014); </a:t>
            </a:r>
            <a:endParaRPr lang="es-MX" dirty="0" smtClean="0"/>
          </a:p>
          <a:p>
            <a:endParaRPr lang="es-MX" dirty="0" smtClean="0"/>
          </a:p>
          <a:p>
            <a:pPr algn="just"/>
            <a:r>
              <a:rPr lang="es-MX" dirty="0" smtClean="0"/>
              <a:t>31</a:t>
            </a:r>
            <a:r>
              <a:rPr lang="es-MX" dirty="0"/>
              <a:t>. 9 millones están en rezago educativo ( que equivale a 43% de la población entre 15-64 años</a:t>
            </a:r>
            <a:r>
              <a:rPr lang="es-MX" dirty="0" smtClean="0"/>
              <a:t>);</a:t>
            </a:r>
          </a:p>
          <a:p>
            <a:endParaRPr lang="es-MX" dirty="0" smtClean="0"/>
          </a:p>
          <a:p>
            <a:pPr algn="just"/>
            <a:r>
              <a:rPr lang="es-MX" dirty="0" smtClean="0"/>
              <a:t>5.4 </a:t>
            </a:r>
            <a:r>
              <a:rPr lang="es-MX" dirty="0"/>
              <a:t>millones de mexicanos son analfabetas (sobre todo mujeres e indígenas</a:t>
            </a:r>
            <a:r>
              <a:rPr lang="es-MX" dirty="0" smtClean="0"/>
              <a:t>);</a:t>
            </a:r>
          </a:p>
          <a:p>
            <a:pPr algn="just"/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10.1 millones no terminaron su </a:t>
            </a:r>
            <a:r>
              <a:rPr lang="es-MX" dirty="0" smtClean="0"/>
              <a:t>primaria;</a:t>
            </a:r>
          </a:p>
          <a:p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16.4 millones no terminaron su </a:t>
            </a:r>
            <a:r>
              <a:rPr lang="es-MX" dirty="0" smtClean="0"/>
              <a:t>secundaria</a:t>
            </a:r>
            <a:r>
              <a:rPr lang="es-MX" dirty="0"/>
              <a:t>;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¿</a:t>
            </a:r>
            <a:r>
              <a:rPr lang="es-MX" b="1" dirty="0" smtClean="0"/>
              <a:t>Reproducción social?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s-MX" sz="2800" dirty="0"/>
              <a:t>“Un hombre que deambulaba por las calles de su ciudad natal se detuvo ante las obras en construcción de lo que iba a ser la catedral del lugar. Intrigado, se dirigió a un grupo de tres de los trabajadores que, por el momento, se tomaban un descanso</a:t>
            </a:r>
            <a:r>
              <a:rPr lang="es-MX" sz="2800" dirty="0" smtClean="0"/>
              <a:t>.</a:t>
            </a:r>
          </a:p>
          <a:p>
            <a:pPr algn="just">
              <a:buNone/>
            </a:pPr>
            <a:endParaRPr lang="es-MX" sz="2800" dirty="0"/>
          </a:p>
          <a:p>
            <a:pPr algn="just">
              <a:buNone/>
            </a:pPr>
            <a:r>
              <a:rPr lang="es-MX" sz="2800" dirty="0"/>
              <a:t>“¿A qué te dedicas?”, le preguntó al primero de ellos. “Me gano la vida”, respondió éste</a:t>
            </a:r>
            <a:r>
              <a:rPr lang="es-MX" sz="2800" dirty="0" smtClean="0"/>
              <a:t>.</a:t>
            </a:r>
          </a:p>
          <a:p>
            <a:pPr algn="just">
              <a:buNone/>
            </a:pPr>
            <a:endParaRPr lang="es-MX" sz="2800" dirty="0"/>
          </a:p>
          <a:p>
            <a:pPr>
              <a:buNone/>
            </a:pPr>
            <a:r>
              <a:rPr lang="es-MX" sz="2800" dirty="0"/>
              <a:t>“¿Y tú?”, interrogó al segundo. “Tallo la piedra”, respondió éste a su vez</a:t>
            </a:r>
            <a:r>
              <a:rPr lang="es-MX" sz="2800" dirty="0" smtClean="0"/>
              <a:t>.</a:t>
            </a:r>
          </a:p>
          <a:p>
            <a:pPr>
              <a:buNone/>
            </a:pPr>
            <a:endParaRPr lang="es-MX" sz="2800" dirty="0"/>
          </a:p>
          <a:p>
            <a:pPr>
              <a:buNone/>
            </a:pPr>
            <a:r>
              <a:rPr lang="es-MX" sz="2800" dirty="0"/>
              <a:t>“¿Y tú?”, dijo, dirigiéndose al tercero. “Construyo una catedral”, fue la respuesta.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MX" dirty="0"/>
              <a:t>P</a:t>
            </a:r>
            <a:r>
              <a:rPr lang="es-MX" dirty="0" smtClean="0"/>
              <a:t>roblemas de infraestructura hasta en un 64% de 109,000 escuelas en el país (Gil Antón 2013);</a:t>
            </a:r>
          </a:p>
          <a:p>
            <a:endParaRPr lang="es-MX" dirty="0" smtClean="0"/>
          </a:p>
          <a:p>
            <a:r>
              <a:rPr lang="es-MX" dirty="0" smtClean="0"/>
              <a:t>44</a:t>
            </a:r>
            <a:r>
              <a:rPr lang="es-MX" dirty="0"/>
              <a:t>% de las escuelas que son multigrado (Gil Antón, 2014; </a:t>
            </a:r>
            <a:r>
              <a:rPr lang="es-MX" dirty="0" err="1"/>
              <a:t>Rockwell</a:t>
            </a:r>
            <a:r>
              <a:rPr lang="es-MX" dirty="0"/>
              <a:t> &amp; Garay, 2014</a:t>
            </a:r>
            <a:r>
              <a:rPr lang="es-MX" dirty="0" smtClean="0"/>
              <a:t>);</a:t>
            </a:r>
          </a:p>
          <a:p>
            <a:endParaRPr lang="es-MX" dirty="0" smtClean="0"/>
          </a:p>
          <a:p>
            <a:r>
              <a:rPr lang="es-MX" dirty="0" smtClean="0"/>
              <a:t> </a:t>
            </a:r>
            <a:r>
              <a:rPr lang="es-MX" dirty="0"/>
              <a:t>C</a:t>
            </a:r>
            <a:r>
              <a:rPr lang="es-MX" dirty="0" smtClean="0"/>
              <a:t>urrículo </a:t>
            </a:r>
            <a:r>
              <a:rPr lang="es-MX" dirty="0"/>
              <a:t>homogéneo; 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/>
              <a:t>D</a:t>
            </a:r>
            <a:r>
              <a:rPr lang="es-MX" dirty="0" smtClean="0"/>
              <a:t>ebilidades </a:t>
            </a:r>
            <a:r>
              <a:rPr lang="es-MX" dirty="0"/>
              <a:t>en la formación y capacitación docente; </a:t>
            </a:r>
            <a:endParaRPr lang="es-MX" dirty="0" smtClean="0"/>
          </a:p>
          <a:p>
            <a:endParaRPr lang="es-MX" dirty="0" smtClean="0"/>
          </a:p>
          <a:p>
            <a:pPr algn="just"/>
            <a:r>
              <a:rPr lang="es-MX" dirty="0"/>
              <a:t>D</a:t>
            </a:r>
            <a:r>
              <a:rPr lang="es-MX" dirty="0" smtClean="0"/>
              <a:t>esconocimiento </a:t>
            </a:r>
            <a:r>
              <a:rPr lang="es-MX" dirty="0"/>
              <a:t>de la diversidad lingüística, cultural y de las necesidades de atención especial en los diferentes niveles educativos; </a:t>
            </a:r>
            <a:endParaRPr lang="es-MX" dirty="0" smtClean="0"/>
          </a:p>
          <a:p>
            <a:pPr algn="just"/>
            <a:endParaRPr lang="es-MX" dirty="0" smtClean="0"/>
          </a:p>
          <a:p>
            <a:r>
              <a:rPr lang="es-MX" dirty="0" smtClean="0"/>
              <a:t>Divorcio </a:t>
            </a:r>
            <a:r>
              <a:rPr lang="es-MX" dirty="0"/>
              <a:t>entre la investigación y la docencia.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¿De quiénes es la culpa?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2420888"/>
            <a:ext cx="8229600" cy="2016224"/>
          </a:xfrm>
        </p:spPr>
        <p:txBody>
          <a:bodyPr/>
          <a:lstStyle/>
          <a:p>
            <a:pPr algn="just"/>
            <a:r>
              <a:rPr lang="es-MX" dirty="0" smtClean="0"/>
              <a:t>Los </a:t>
            </a:r>
            <a:r>
              <a:rPr lang="es-MX" dirty="0"/>
              <a:t>fracasos en el aprovechamiento de los </a:t>
            </a:r>
            <a:r>
              <a:rPr lang="es-MX" dirty="0" smtClean="0"/>
              <a:t>alumnos, del rezago educativo son los maestros.</a:t>
            </a:r>
            <a:endParaRPr lang="es-MX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Las tareas del sistema educativo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La educación </a:t>
            </a:r>
            <a:r>
              <a:rPr lang="es-MX" dirty="0"/>
              <a:t>básica se enfocará al desarrollo de competencias a través de la ejecución de un curriculum sobrecargado de informaciones, actividades aisladas de situaciones reales y normas morales prescritas así como de diversas modalidades de intervención </a:t>
            </a:r>
            <a:r>
              <a:rPr lang="es-MX" dirty="0" smtClean="0"/>
              <a:t>docente;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formación de recursos docentes sin una estrategia claramente definida, sosteniendo una desvinculación técnica con sectores y discusiones sociales que se pudieran </a:t>
            </a:r>
            <a:r>
              <a:rPr lang="es-MX" dirty="0" smtClean="0"/>
              <a:t>armonizar</a:t>
            </a:r>
            <a:r>
              <a:rPr lang="es-MX" dirty="0"/>
              <a:t>.</a:t>
            </a: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¿</a:t>
            </a:r>
            <a:r>
              <a:rPr lang="es-MX" b="1" dirty="0" smtClean="0"/>
              <a:t>Quiénes participan en estas tareas?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Diversos actores en los </a:t>
            </a:r>
            <a:r>
              <a:rPr lang="es-MX" dirty="0"/>
              <a:t>espacios de decisión internacional, nacional y </a:t>
            </a:r>
            <a:r>
              <a:rPr lang="es-MX" dirty="0" smtClean="0"/>
              <a:t>estatal;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Organización </a:t>
            </a:r>
            <a:r>
              <a:rPr lang="es-MX" dirty="0"/>
              <a:t>de los colectivos de Jefaturas, Zonas y escuelas en conjunto con padres y madres de familia, autoridades municipales y otros agentes.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Se </a:t>
            </a:r>
            <a:r>
              <a:rPr lang="es-MX" dirty="0"/>
              <a:t>trata de que en la medida de lo posible los diversos actores sean partícipes en el rumbo de la escuela, de la formación de sus hijos y de la educación que se requiere en un mundo en constantes cambios.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El sistema y sus disfunciones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/>
              <a:t>1º. La conducción centralizada del sistema ha permitido plantear grandes objetivos, pero se ha revelado incapaz de conducir armoniosamente el </a:t>
            </a:r>
            <a:r>
              <a:rPr lang="es-MX" dirty="0" smtClean="0"/>
              <a:t>cambio;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2° No ha </a:t>
            </a:r>
            <a:r>
              <a:rPr lang="es-MX" dirty="0"/>
              <a:t>logrado la democratización y eficiencia de la </a:t>
            </a:r>
            <a:r>
              <a:rPr lang="es-MX" dirty="0" smtClean="0"/>
              <a:t>enseñanza; </a:t>
            </a:r>
          </a:p>
          <a:p>
            <a:endParaRPr lang="es-MX" dirty="0" smtClean="0"/>
          </a:p>
          <a:p>
            <a:r>
              <a:rPr lang="es-MX" dirty="0" smtClean="0"/>
              <a:t>3° </a:t>
            </a:r>
            <a:r>
              <a:rPr lang="es-MX" dirty="0"/>
              <a:t>En materia de evaluación, el sistema educacional tiende a conformarse con indicadores </a:t>
            </a:r>
            <a:r>
              <a:rPr lang="es-MX" dirty="0" smtClean="0"/>
              <a:t>endógenos; y</a:t>
            </a:r>
          </a:p>
          <a:p>
            <a:endParaRPr lang="es-MX" dirty="0" smtClean="0"/>
          </a:p>
          <a:p>
            <a:r>
              <a:rPr lang="es-MX" dirty="0"/>
              <a:t>4º. La construcción de un sistema educativo que ha tenido una influencia negativa sobre la condición de la </a:t>
            </a:r>
            <a:r>
              <a:rPr lang="es-MX" dirty="0" smtClean="0"/>
              <a:t>enseñanza.</a:t>
            </a:r>
            <a:endParaRPr lang="es-MX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El nivel de los modelos curriculares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pPr algn="just"/>
            <a:r>
              <a:rPr lang="es-MX" dirty="0" smtClean="0"/>
              <a:t>Propuestas </a:t>
            </a:r>
            <a:r>
              <a:rPr lang="es-MX" dirty="0"/>
              <a:t>metodológicas, técnicas didácticas y la constitución de la enseñanza y del aprendizaje conforme a las características psicolingüísticas y socioculturales de los estudiantes en una diversidad de contextos.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4000" b="1" dirty="0" smtClean="0"/>
              <a:t>¿Dónde se propone operar el curriculum?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 smtClean="0"/>
              <a:t>Las </a:t>
            </a:r>
            <a:r>
              <a:rPr lang="es-MX" dirty="0"/>
              <a:t>escuelas con mayores índices de pobreza, capital cultural, donde hablan lengua indígena o tienen bajo grado de escolaridad, son aquellas dónde se han instalado escuelas incompletas, multigrado o unitarias (</a:t>
            </a:r>
            <a:r>
              <a:rPr lang="es-MX" dirty="0" err="1"/>
              <a:t>Rockwell</a:t>
            </a:r>
            <a:r>
              <a:rPr lang="es-MX" dirty="0"/>
              <a:t> &amp; Garay, 2014:1</a:t>
            </a:r>
            <a:r>
              <a:rPr lang="es-MX" dirty="0" smtClean="0"/>
              <a:t>);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escuela general se ubica en contextos de diversidad lingüística y cultural; </a:t>
            </a:r>
            <a:r>
              <a:rPr lang="es-MX" dirty="0" smtClean="0"/>
              <a:t>y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escuela indígena cuenta con profesorado que no habla, no entiende suficientemente la lengua de los alumnos y no se interesa por esos proceso </a:t>
            </a:r>
            <a:r>
              <a:rPr lang="es-MX" dirty="0" smtClean="0"/>
              <a:t>sociolingüísticos.</a:t>
            </a:r>
            <a:endParaRPr lang="es-MX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dirty="0" smtClean="0"/>
              <a:t>Los </a:t>
            </a:r>
            <a:r>
              <a:rPr lang="es-MX" dirty="0"/>
              <a:t>modelos programáticos operan con una lógica distinta al conocimiento de los </a:t>
            </a:r>
            <a:r>
              <a:rPr lang="es-MX" dirty="0" smtClean="0"/>
              <a:t>estudiantes;</a:t>
            </a:r>
          </a:p>
          <a:p>
            <a:endParaRPr lang="es-MX" dirty="0" smtClean="0"/>
          </a:p>
          <a:p>
            <a:pPr algn="just"/>
            <a:r>
              <a:rPr lang="es-MX" dirty="0" smtClean="0"/>
              <a:t>La </a:t>
            </a:r>
            <a:r>
              <a:rPr lang="es-MX" dirty="0"/>
              <a:t>comprensión de los fenómenos lingüísticos e identitarios por parte de los sujetos tienen raíces socioculturales que operan de un modo independiente al conocimiento científico e institucional (Muñoz, 2008</a:t>
            </a:r>
            <a:r>
              <a:rPr lang="es-MX" dirty="0" smtClean="0"/>
              <a:t>);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Estos </a:t>
            </a:r>
            <a:r>
              <a:rPr lang="es-MX" dirty="0"/>
              <a:t>procesos socioculturales pasarán desapercibidos por los maestros configurándolos en ciertas deficiencias de los alumnos atribuibles a factores meramente externos o psicológicos antes que sociales o pedagógicos. 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El </a:t>
            </a:r>
            <a:r>
              <a:rPr lang="es-MX" dirty="0"/>
              <a:t>fenotipo signado socialmente, en la discusión que venimos comentando, jugará un papel de primer orden en las creencias y deseos de los maestros.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La </a:t>
            </a:r>
            <a:r>
              <a:rPr lang="es-MX" dirty="0"/>
              <a:t>dimensión de los modelos académicos es la menos </a:t>
            </a:r>
            <a:r>
              <a:rPr lang="es-MX" dirty="0" smtClean="0"/>
              <a:t>elaborada;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L</a:t>
            </a:r>
            <a:r>
              <a:rPr lang="es-MX" dirty="0" smtClean="0"/>
              <a:t>os </a:t>
            </a:r>
            <a:r>
              <a:rPr lang="es-MX" dirty="0"/>
              <a:t>esfuerzos se orientan a elevar la calidad del clima </a:t>
            </a:r>
            <a:r>
              <a:rPr lang="es-MX" dirty="0" err="1"/>
              <a:t>sociopedagógico</a:t>
            </a:r>
            <a:r>
              <a:rPr lang="es-MX" dirty="0"/>
              <a:t> (técnicas de didáctica activa, ensalzamiento de recursos lúdicos y dinámicas de grupos</a:t>
            </a:r>
            <a:r>
              <a:rPr lang="es-MX" dirty="0" smtClean="0"/>
              <a:t>);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P</a:t>
            </a:r>
            <a:r>
              <a:rPr lang="es-MX" dirty="0" smtClean="0"/>
              <a:t>riman </a:t>
            </a:r>
            <a:r>
              <a:rPr lang="es-MX" dirty="0"/>
              <a:t>los  textos  programáticos  y  propositivos por encima  de  los  análisis  de las prácticas docentes  y  los  estudios  de  caso  </a:t>
            </a:r>
            <a:r>
              <a:rPr lang="es-MX" dirty="0" smtClean="0"/>
              <a:t>concretos.</a:t>
            </a:r>
            <a:endParaRPr lang="es-MX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¿Qué podemos hacer?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 smtClean="0"/>
              <a:t>Actividades </a:t>
            </a:r>
            <a:r>
              <a:rPr lang="es-MX" dirty="0"/>
              <a:t>de formación,  actualización e investigación constante -desde los colectivos escolares- sujetas a verificación  </a:t>
            </a:r>
            <a:r>
              <a:rPr lang="es-MX" i="1" dirty="0"/>
              <a:t>en</a:t>
            </a:r>
            <a:r>
              <a:rPr lang="es-MX" dirty="0"/>
              <a:t> y </a:t>
            </a:r>
            <a:r>
              <a:rPr lang="es-MX" i="1" dirty="0"/>
              <a:t>sobre</a:t>
            </a:r>
            <a:r>
              <a:rPr lang="es-MX" dirty="0"/>
              <a:t> la acción de las prácticas docentes aunadas a procesos sistemáticos de documentación y evaluación </a:t>
            </a:r>
            <a:r>
              <a:rPr lang="es-MX" dirty="0" smtClean="0"/>
              <a:t>continua</a:t>
            </a:r>
            <a:r>
              <a:rPr lang="es-MX" dirty="0"/>
              <a:t>;</a:t>
            </a:r>
            <a:endParaRPr lang="es-MX" dirty="0" smtClean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Así </a:t>
            </a:r>
            <a:r>
              <a:rPr lang="es-MX" dirty="0"/>
              <a:t>como una interlocución con la investigación educativa cuya función hasta el momento es marginal en nuestra práctica profesional.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“El hombre curioso se percató de que se hallaba ante tres enfoques totalmente diferentes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El primer hombre se limitaba a asegurar su subsistencia. </a:t>
            </a:r>
            <a:endParaRPr lang="es-MX" dirty="0" smtClean="0"/>
          </a:p>
          <a:p>
            <a:r>
              <a:rPr lang="es-MX" dirty="0" smtClean="0"/>
              <a:t>El </a:t>
            </a:r>
            <a:r>
              <a:rPr lang="es-MX" dirty="0"/>
              <a:t>segundo tenía cierta conciencia de sí mismo como artesano. </a:t>
            </a:r>
            <a:endParaRPr lang="es-MX" dirty="0" smtClean="0"/>
          </a:p>
          <a:p>
            <a:pPr algn="just"/>
            <a:r>
              <a:rPr lang="es-MX" dirty="0" smtClean="0"/>
              <a:t>Sólo </a:t>
            </a:r>
            <a:r>
              <a:rPr lang="es-MX" dirty="0"/>
              <a:t>el tercero sustentaba el sentido de su vida y su trabajo en el </a:t>
            </a:r>
            <a:r>
              <a:rPr lang="es-MX" i="1" dirty="0"/>
              <a:t>por qué</a:t>
            </a:r>
            <a:r>
              <a:rPr lang="es-MX" dirty="0"/>
              <a:t> y no en el </a:t>
            </a:r>
            <a:r>
              <a:rPr lang="es-MX" i="1" dirty="0"/>
              <a:t>cómo. </a:t>
            </a:r>
            <a:r>
              <a:rPr lang="es-MX" dirty="0"/>
              <a:t>Este hombre iba más allá, era capaz de distinguir, a partir del plano, las líneas de la obra. Desde su concepción podía anticipar la catedral alzándose hacia el cielo” (</a:t>
            </a:r>
            <a:r>
              <a:rPr lang="es-MX" dirty="0" err="1"/>
              <a:t>Ferrini</a:t>
            </a:r>
            <a:r>
              <a:rPr lang="es-MX" dirty="0"/>
              <a:t> en </a:t>
            </a:r>
            <a:r>
              <a:rPr lang="es-MX" dirty="0" err="1"/>
              <a:t>Barocio</a:t>
            </a:r>
            <a:r>
              <a:rPr lang="es-MX" dirty="0"/>
              <a:t>, 2002:5).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463" t="24497" r="9430" b="16636"/>
          <a:stretch>
            <a:fillRect/>
          </a:stretch>
        </p:blipFill>
        <p:spPr bwMode="auto">
          <a:xfrm>
            <a:off x="1" y="260648"/>
            <a:ext cx="91440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El nivel de las realidades escolares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/>
              <a:t>A nivel de esquemas culturales es conocida la distancia que existe entre la lógica de construcción del objeto de conocimiento en la enseñanza y  cómo construyen sus conocimientos los escolares en el </a:t>
            </a:r>
            <a:r>
              <a:rPr lang="es-MX" dirty="0" smtClean="0"/>
              <a:t>aprendizaje</a:t>
            </a:r>
            <a:r>
              <a:rPr lang="es-MX" dirty="0"/>
              <a:t>;</a:t>
            </a:r>
            <a:endParaRPr lang="es-MX" dirty="0" smtClean="0"/>
          </a:p>
          <a:p>
            <a:endParaRPr lang="es-MX" dirty="0" smtClean="0"/>
          </a:p>
          <a:p>
            <a:pPr algn="just"/>
            <a:r>
              <a:rPr lang="es-MX" dirty="0" smtClean="0"/>
              <a:t> </a:t>
            </a:r>
            <a:r>
              <a:rPr lang="es-MX" dirty="0"/>
              <a:t>Los principales retos siguen siendo que los profesores reconozcan aquellas estrategias, técnicas y recursos que  les permitan trazar rutas de actuación adecuadas a las capacidades de los </a:t>
            </a:r>
            <a:r>
              <a:rPr lang="es-MX" dirty="0" smtClean="0"/>
              <a:t>niños;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Así </a:t>
            </a:r>
            <a:r>
              <a:rPr lang="es-MX" dirty="0"/>
              <a:t>como identificar los intereses de los alumnos que les posibiliten establecer una mejor conexión con el contenido escolar.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/>
              <a:t>A nivel de la participación social y de la comunicación es urgente que el docente reconozca que juega un papel trascendente en la forma como se relaciona con sus alumnos. </a:t>
            </a:r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El </a:t>
            </a:r>
            <a:r>
              <a:rPr lang="es-MX" dirty="0"/>
              <a:t>uso y función de la lengua en las interacciones comunicativas y las relaciones establecidas entre </a:t>
            </a:r>
            <a:r>
              <a:rPr lang="es-MX" dirty="0" smtClean="0"/>
              <a:t>maestro-alumno(s) </a:t>
            </a:r>
            <a:r>
              <a:rPr lang="es-MX" dirty="0"/>
              <a:t>son pieza clave para pensar en el desarrollo de los diferentes elementos del hecho comunicativo y afectivo.  </a:t>
            </a:r>
            <a:endParaRPr lang="es-MX" dirty="0" smtClean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Tal vez </a:t>
            </a:r>
            <a:r>
              <a:rPr lang="es-MX" dirty="0"/>
              <a:t>esta sea la clave para pensar en mejores formas de intercambio y gestión del conocimiento. 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/>
              <a:t>Por último, al nivel programático, es fundamental que el docente tome decisiones en cuanto al tipo de contenido o competencias a desarrollar. </a:t>
            </a:r>
            <a:endParaRPr lang="es-MX" dirty="0" smtClean="0"/>
          </a:p>
          <a:p>
            <a:endParaRPr lang="es-MX" dirty="0" smtClean="0"/>
          </a:p>
          <a:p>
            <a:pPr algn="just"/>
            <a:r>
              <a:rPr lang="es-MX" dirty="0" smtClean="0"/>
              <a:t>En </a:t>
            </a:r>
            <a:r>
              <a:rPr lang="es-MX" dirty="0"/>
              <a:t>este caso, cobra especial atención el gran esfuerzo que profesores en distintas partes del país y del estado realizan en la investigación, análisis y sistematización de contenidos comunales, autóctonos o propios. </a:t>
            </a:r>
            <a:endParaRPr lang="es-MX" dirty="0" smtClean="0"/>
          </a:p>
          <a:p>
            <a:endParaRPr lang="es-MX" dirty="0"/>
          </a:p>
          <a:p>
            <a:pPr algn="just"/>
            <a:r>
              <a:rPr lang="es-MX" dirty="0" smtClean="0"/>
              <a:t>Al </a:t>
            </a:r>
            <a:r>
              <a:rPr lang="es-MX" dirty="0"/>
              <a:t>respecto, cabe decir que el motivo que aquí nos une, es precisamente la colosal empresa de iniciar un trabajo con miras a conocer, reportar, valorar y actuar desde una educación basada en las experiencias reales y en los intereses de las </a:t>
            </a:r>
            <a:r>
              <a:rPr lang="es-MX" dirty="0" smtClean="0"/>
              <a:t>personas</a:t>
            </a:r>
            <a:endParaRPr lang="es-MX" dirty="0"/>
          </a:p>
          <a:p>
            <a:endParaRPr lang="es-MX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657" t="22906" r="10623" b="37319"/>
          <a:stretch>
            <a:fillRect/>
          </a:stretch>
        </p:blipFill>
        <p:spPr bwMode="auto">
          <a:xfrm>
            <a:off x="0" y="332656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pPr algn="ctr">
              <a:buNone/>
            </a:pPr>
            <a:r>
              <a:rPr lang="es-MX" sz="8000" dirty="0" smtClean="0"/>
              <a:t>¡Gracias!</a:t>
            </a:r>
            <a:endParaRPr lang="es-MX" sz="8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¿Algo parecido a nuestra realidad?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MX" dirty="0" smtClean="0"/>
              <a:t>El </a:t>
            </a:r>
            <a:r>
              <a:rPr lang="es-MX" dirty="0"/>
              <a:t>trabajo educativo sólo un medio para ganarse la vida; </a:t>
            </a:r>
            <a:endParaRPr lang="es-MX" dirty="0" smtClean="0"/>
          </a:p>
          <a:p>
            <a:endParaRPr lang="es-MX" dirty="0"/>
          </a:p>
          <a:p>
            <a:pPr algn="just"/>
            <a:r>
              <a:rPr lang="es-MX" dirty="0" smtClean="0"/>
              <a:t>Asociar la </a:t>
            </a:r>
            <a:r>
              <a:rPr lang="es-MX" dirty="0"/>
              <a:t>labor con la de ir a “enseñar a los niños</a:t>
            </a:r>
            <a:r>
              <a:rPr lang="es-MX" dirty="0" smtClean="0"/>
              <a:t>”; y</a:t>
            </a:r>
          </a:p>
          <a:p>
            <a:endParaRPr lang="es-MX" dirty="0"/>
          </a:p>
          <a:p>
            <a:pPr algn="just"/>
            <a:r>
              <a:rPr lang="es-MX" dirty="0" smtClean="0"/>
              <a:t> Ver la </a:t>
            </a:r>
            <a:r>
              <a:rPr lang="es-MX" dirty="0"/>
              <a:t>labor como un medio para </a:t>
            </a:r>
            <a:r>
              <a:rPr lang="es-MX" dirty="0" smtClean="0"/>
              <a:t>formarse, </a:t>
            </a:r>
            <a:r>
              <a:rPr lang="es-MX" dirty="0"/>
              <a:t>para despertar las conciencias, luchar contra las exclusiones, recuperar las necesidades reales de las personas en un diálogo reflexivo de saberes entre otros </a:t>
            </a:r>
            <a:r>
              <a:rPr lang="es-MX" dirty="0" smtClean="0"/>
              <a:t>asuntos</a:t>
            </a:r>
            <a:r>
              <a:rPr lang="es-MX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Relación entre teoría y práctica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MX" dirty="0" smtClean="0"/>
              <a:t>Subordinación de la teoría a la práctica: activismo.</a:t>
            </a:r>
          </a:p>
          <a:p>
            <a:pPr algn="just">
              <a:buNone/>
            </a:pPr>
            <a:r>
              <a:rPr lang="es-MX" dirty="0" smtClean="0"/>
              <a:t>Subordinación de la práctica a </a:t>
            </a:r>
            <a:r>
              <a:rPr lang="es-MX" dirty="0"/>
              <a:t>la </a:t>
            </a:r>
            <a:r>
              <a:rPr lang="es-MX" dirty="0" smtClean="0"/>
              <a:t>teoría: verborrea </a:t>
            </a:r>
            <a:r>
              <a:rPr lang="es-MX" dirty="0"/>
              <a:t>o palabrería</a:t>
            </a:r>
            <a:r>
              <a:rPr lang="es-MX" dirty="0" smtClean="0"/>
              <a:t>;</a:t>
            </a:r>
          </a:p>
          <a:p>
            <a:pPr algn="just">
              <a:buNone/>
            </a:pPr>
            <a:endParaRPr lang="es-MX" dirty="0"/>
          </a:p>
          <a:p>
            <a:pPr algn="just">
              <a:buNone/>
            </a:pPr>
            <a:r>
              <a:rPr lang="es-MX" dirty="0" smtClean="0"/>
              <a:t>En ambos casos </a:t>
            </a:r>
            <a:r>
              <a:rPr lang="es-MX" dirty="0"/>
              <a:t>sacrificando la palabra y acción verdaderas (Freire</a:t>
            </a:r>
            <a:r>
              <a:rPr lang="es-MX" dirty="0" smtClean="0"/>
              <a:t>, 1999 </a:t>
            </a:r>
            <a:r>
              <a:rPr lang="es-MX" dirty="0"/>
              <a:t>).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Discusiones centrales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a</a:t>
            </a:r>
            <a:r>
              <a:rPr lang="es-MX" dirty="0"/>
              <a:t>) mostrar un panorama del desarrollo educativo en educación básica en diferentes niveles de </a:t>
            </a:r>
            <a:r>
              <a:rPr lang="es-MX" dirty="0" smtClean="0"/>
              <a:t>concreción; </a:t>
            </a:r>
            <a:r>
              <a:rPr lang="es-MX" dirty="0"/>
              <a:t>y </a:t>
            </a:r>
            <a:endParaRPr lang="es-MX" dirty="0" smtClean="0"/>
          </a:p>
          <a:p>
            <a:endParaRPr lang="es-MX" dirty="0"/>
          </a:p>
          <a:p>
            <a:pPr algn="just"/>
            <a:r>
              <a:rPr lang="es-MX" dirty="0" smtClean="0"/>
              <a:t>b</a:t>
            </a:r>
            <a:r>
              <a:rPr lang="es-MX" dirty="0"/>
              <a:t>) recuperar algunos de sus elementos para pensar en la construcción de contenidos locales, endógenos, comunales o propios.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MX" b="1" dirty="0" smtClean="0"/>
              <a:t>¿Qué pasa con la educación en el país?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</a:t>
            </a:r>
            <a:r>
              <a:rPr lang="es-MX" dirty="0"/>
              <a:t>educación en el país en las últimas décadas se ha constituido en un escenario de disputas simbólicas y </a:t>
            </a:r>
            <a:r>
              <a:rPr lang="es-MX" dirty="0" smtClean="0"/>
              <a:t>materiales:</a:t>
            </a:r>
          </a:p>
          <a:p>
            <a:endParaRPr lang="es-MX" dirty="0" smtClean="0"/>
          </a:p>
          <a:p>
            <a:pPr lvl="1" algn="just"/>
            <a:r>
              <a:rPr lang="es-MX" dirty="0"/>
              <a:t>A</a:t>
            </a:r>
            <a:r>
              <a:rPr lang="es-MX" dirty="0" smtClean="0"/>
              <a:t>sociación </a:t>
            </a:r>
            <a:r>
              <a:rPr lang="es-MX" dirty="0"/>
              <a:t>civil Mexicanos primero y el denominado Pacto por México.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/>
              <a:t>Reforma educativa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Con la reforma y adiciones a algunas de las disposiciones y fracciones de los artículos 3° y 73</a:t>
            </a:r>
            <a:r>
              <a:rPr lang="es-MX" dirty="0" smtClean="0"/>
              <a:t>°;</a:t>
            </a:r>
          </a:p>
          <a:p>
            <a:endParaRPr lang="es-MX" dirty="0" smtClean="0"/>
          </a:p>
          <a:p>
            <a:pPr algn="just"/>
            <a:r>
              <a:rPr lang="es-MX" dirty="0" smtClean="0"/>
              <a:t>Reglamentación </a:t>
            </a:r>
            <a:r>
              <a:rPr lang="es-MX" dirty="0"/>
              <a:t>a través de la promulgación de las tres leyes secundarias en materia educativa en septiembre de 2013 (Reforma a la Ley General de Educación, creación de la Ley del Instituto Nacional para la Evaluación de la Educación y la Ley General del Servicio profesional Docente</a:t>
            </a:r>
            <a:r>
              <a:rPr lang="es-MX" dirty="0" smtClean="0"/>
              <a:t>).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¿Se trata de una reforma educativa?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Más </a:t>
            </a:r>
            <a:r>
              <a:rPr lang="es-MX" dirty="0"/>
              <a:t>que hablar de una reforma educativa, asistimos a una reforma </a:t>
            </a:r>
            <a:r>
              <a:rPr lang="es-MX" dirty="0" smtClean="0"/>
              <a:t>laboral;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/>
              <a:t>B</a:t>
            </a:r>
            <a:r>
              <a:rPr lang="es-MX" dirty="0" smtClean="0"/>
              <a:t>usca </a:t>
            </a:r>
            <a:r>
              <a:rPr lang="es-MX" dirty="0"/>
              <a:t>obtener el control del magisterio a través de una serie de sanciones y violaciones a los derechos laborales que históricamente habían logrado los trabajadores de la educación.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2275</Words>
  <Application>Microsoft Office PowerPoint</Application>
  <PresentationFormat>Presentación en pantalla (4:3)</PresentationFormat>
  <Paragraphs>176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Tema de Office</vt:lpstr>
      <vt:lpstr>DIPLOMADO: FORMACIÓN DOCENTE PARA EL DISEÑO E IMPLEMENTACIÓN DE CONTENIDOS DE EDUCACIÓN COMUNAL A NIVEL PRIMARIA EN EL ESTADO DE OAXACA. Escuela Primaria Vespertina “MÉXICO” “La colectividad, un camino hacia la transformación”     </vt:lpstr>
      <vt:lpstr>¿Reproducción social?</vt:lpstr>
      <vt:lpstr>Diapositiva 3</vt:lpstr>
      <vt:lpstr>¿Algo parecido a nuestra realidad?</vt:lpstr>
      <vt:lpstr>Relación entre teoría y práctica</vt:lpstr>
      <vt:lpstr>Discusiones centrales</vt:lpstr>
      <vt:lpstr>¿Qué pasa con la educación en el país?</vt:lpstr>
      <vt:lpstr>Reforma educativa</vt:lpstr>
      <vt:lpstr>¿Se trata de una reforma educativa?</vt:lpstr>
      <vt:lpstr>¿Qué se puede hacer?</vt:lpstr>
      <vt:lpstr>Algunos antecedentes…</vt:lpstr>
      <vt:lpstr>¿Qué es lo que viene?</vt:lpstr>
      <vt:lpstr>Debiéramos reconocer que…</vt:lpstr>
      <vt:lpstr>Sistema de análisis</vt:lpstr>
      <vt:lpstr>Nivel de las políticas y proyectos educativos</vt:lpstr>
      <vt:lpstr>¿Intervención desde abajo?</vt:lpstr>
      <vt:lpstr>Diapositiva 17</vt:lpstr>
      <vt:lpstr>Diapositiva 18</vt:lpstr>
      <vt:lpstr>El nivel de la organización y administración del sistema educativo.</vt:lpstr>
      <vt:lpstr>Diapositiva 20</vt:lpstr>
      <vt:lpstr>¿De quiénes es la culpa?</vt:lpstr>
      <vt:lpstr>Las tareas del sistema educativo</vt:lpstr>
      <vt:lpstr>¿Quiénes participan en estas tareas?</vt:lpstr>
      <vt:lpstr>El sistema y sus disfunciones</vt:lpstr>
      <vt:lpstr>El nivel de los modelos curriculares</vt:lpstr>
      <vt:lpstr>¿Dónde se propone operar el curriculum?</vt:lpstr>
      <vt:lpstr>Diapositiva 27</vt:lpstr>
      <vt:lpstr>Diapositiva 28</vt:lpstr>
      <vt:lpstr>¿Qué podemos hacer?</vt:lpstr>
      <vt:lpstr>Diapositiva 30</vt:lpstr>
      <vt:lpstr>El nivel de las realidades escolares</vt:lpstr>
      <vt:lpstr>Diapositiva 32</vt:lpstr>
      <vt:lpstr>Diapositiva 33</vt:lpstr>
      <vt:lpstr>Diapositiva 34</vt:lpstr>
      <vt:lpstr>Diapositiva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DIPLOMADO: FORMACIÓN DOCENTE PARA EL DISEÑO E IMPLEMENTACIÓN DE CONTENIDOS DE EDUCACIÓN COMUNAL A NIVEL PRIMARIA EN EL ESTADO DE OAXACA.    </dc:title>
  <dc:creator>Adria</dc:creator>
  <cp:lastModifiedBy>Adria</cp:lastModifiedBy>
  <cp:revision>41</cp:revision>
  <dcterms:created xsi:type="dcterms:W3CDTF">2014-10-25T06:21:06Z</dcterms:created>
  <dcterms:modified xsi:type="dcterms:W3CDTF">2014-10-25T12:32:09Z</dcterms:modified>
</cp:coreProperties>
</file>